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1131ffbba_63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1131ffbba_63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51131ffbba_63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51131ffbba_6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51131ffbb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51131ffbb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1131ffbba_0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51131ffbba_0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51131ffbba_0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51131ffbba_0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1131ffbba_63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1131ffbba_63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51131ffbba_63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51131ffbba_63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57f8b63844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57f8b63844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Asking users to do 3 tasks on original site and evaluating the usability in qualitative way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Evaluating website based on 7 aspects that can apply to any search portal and rating on scale of 1-5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Analyzing website compared to others like it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51131ffbba_6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51131ffbba_6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51131ffbba_63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51131ffbba_63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Based off of all our research. It is the persona that our team would always go back to when designing our prototypes.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7f8b63844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7f8b63844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Users in China specifically cannot login since the Great Firewall of China blocks services that use Google Authentication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51131ffbba_63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51131ffbba_63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51131ffbba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51131ffbba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1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rgbClr val="72C0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229" name="Google Shape;229;p18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230" name="Google Shape;230;p18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31" name="Google Shape;231;p18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32" name="Google Shape;232;p18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33" name="Google Shape;2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4" name="Google Shape;234;p18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rgbClr val="72C0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rgbClr val="0D9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9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8" name="Google Shape;238;p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D9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1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7" name="Google Shape;25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8" name="Google Shape;258;p1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Google Shape;263;p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64" name="Google Shape;264;p2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D9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" name="Google Shape;2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3" name="Google Shape;28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86" name="Google Shape;286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D9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" name="Google Shape;28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9" name="Google Shape;289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0" name="Google Shape;29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2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" name="Google Shape;293;p22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2"/>
          <p:cNvSpPr txBox="1"/>
          <p:nvPr>
            <p:ph idx="1" type="body"/>
          </p:nvPr>
        </p:nvSpPr>
        <p:spPr>
          <a:xfrm>
            <a:off x="6451271" y="26980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95" name="Google Shape;295;p2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96" name="Google Shape;296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D9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" name="Google Shape;298;p2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99" name="Google Shape;29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3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2" name="Google Shape;302;p23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08" name="Google Shape;308;p2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2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1" name="Google Shape;31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2" name="Google Shape;312;p23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" name="Google Shape;315;p2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grpSp>
        <p:nvGrpSpPr>
          <p:cNvPr id="316" name="Google Shape;316;p2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17" name="Google Shape;317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D9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0" name="Google Shape;32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2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23" name="Google Shape;323;p2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D9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5" name="Google Shape;325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6" name="Google Shape;32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2" name="Google Shape;332;p2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33" name="Google Shape;333;p2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5" name="Google Shape;335;p2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6" name="Google Shape;336;p26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7" name="Google Shape;33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3" name="Google Shape;343;p27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344" name="Google Shape;344;p27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7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7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7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7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7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7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7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7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7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7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2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3" name="Google Shape;36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" name="Google Shape;369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70" name="Google Shape;370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" name="Google Shape;372;p28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3" name="Google Shape;373;p28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74" name="Google Shape;374;p28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75" name="Google Shape;37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29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378" name="Google Shape;378;p29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" name="Google Shape;380;p29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381" name="Google Shape;38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2" name="Google Shape;382;p2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387;p3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388" name="Google Shape;388;p3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30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07" name="Google Shape;407;p30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8" name="Google Shape;40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9" name="Google Shape;409;p3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3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416" name="Google Shape;416;p32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417" name="Google Shape;417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8" name="Google Shape;418;p3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9" name="Google Shape;41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0" name="Google Shape;420;p3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4" name="Google Shape;424;p3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25" name="Google Shape;425;p3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D9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D99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72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26" name="Google Shape;22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7" name="Google Shape;22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SciCrunch X UMSI</a:t>
            </a:r>
            <a:endParaRPr/>
          </a:p>
        </p:txBody>
      </p:sp>
      <p:sp>
        <p:nvSpPr>
          <p:cNvPr id="432" name="Google Shape;432;p33"/>
          <p:cNvSpPr txBox="1"/>
          <p:nvPr>
            <p:ph idx="1" type="subTitle"/>
          </p:nvPr>
        </p:nvSpPr>
        <p:spPr>
          <a:xfrm>
            <a:off x="4572000" y="2456725"/>
            <a:ext cx="41190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72C02C"/>
                </a:solidFill>
              </a:rPr>
              <a:t>Making biology more accessible.</a:t>
            </a:r>
            <a:endParaRPr sz="1800">
              <a:solidFill>
                <a:srgbClr val="72C02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2C02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Aaron Cheng, Kyle Essenmacher, and Demery Gijsbers</a:t>
            </a:r>
            <a:endParaRPr/>
          </a:p>
        </p:txBody>
      </p:sp>
      <p:pic>
        <p:nvPicPr>
          <p:cNvPr id="433" name="Google Shape;43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9400" y="4549950"/>
            <a:ext cx="1428339" cy="50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487" y="4506225"/>
            <a:ext cx="513213" cy="59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2"/>
          <p:cNvSpPr txBox="1"/>
          <p:nvPr>
            <p:ph idx="2" type="title"/>
          </p:nvPr>
        </p:nvSpPr>
        <p:spPr>
          <a:xfrm>
            <a:off x="735075" y="1273765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Before</a:t>
            </a:r>
            <a:endParaRPr sz="1800"/>
          </a:p>
        </p:txBody>
      </p:sp>
      <p:sp>
        <p:nvSpPr>
          <p:cNvPr id="537" name="Google Shape;537;p42"/>
          <p:cNvSpPr txBox="1"/>
          <p:nvPr>
            <p:ph idx="2" type="title"/>
          </p:nvPr>
        </p:nvSpPr>
        <p:spPr>
          <a:xfrm>
            <a:off x="6484950" y="510900"/>
            <a:ext cx="7461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</a:rPr>
              <a:t>After</a:t>
            </a:r>
            <a:r>
              <a:rPr lang="en-GB" sz="1800"/>
              <a:t> </a:t>
            </a:r>
            <a:endParaRPr sz="1800"/>
          </a:p>
        </p:txBody>
      </p:sp>
      <p:pic>
        <p:nvPicPr>
          <p:cNvPr id="538" name="Google Shape;538;p42"/>
          <p:cNvPicPr preferRelativeResize="0"/>
          <p:nvPr/>
        </p:nvPicPr>
        <p:blipFill rotWithShape="1">
          <a:blip r:embed="rId3">
            <a:alphaModFix/>
          </a:blip>
          <a:srcRect b="2610" l="0" r="0" t="0"/>
          <a:stretch/>
        </p:blipFill>
        <p:spPr>
          <a:xfrm>
            <a:off x="0" y="1784663"/>
            <a:ext cx="4571997" cy="2484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39" name="Google Shape;539;p42"/>
          <p:cNvSpPr txBox="1"/>
          <p:nvPr>
            <p:ph idx="2" type="title"/>
          </p:nvPr>
        </p:nvSpPr>
        <p:spPr>
          <a:xfrm>
            <a:off x="0" y="0"/>
            <a:ext cx="3872100" cy="12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RRID Portal </a:t>
            </a:r>
            <a:r>
              <a:rPr lang="en-GB" sz="2400">
                <a:solidFill>
                  <a:srgbClr val="72C02C"/>
                </a:solidFill>
              </a:rPr>
              <a:t>Search</a:t>
            </a:r>
            <a:endParaRPr sz="2400">
              <a:solidFill>
                <a:srgbClr val="72C02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72C02C"/>
                </a:solidFill>
              </a:rPr>
              <a:t>           Results Page </a:t>
            </a:r>
            <a:endParaRPr sz="2400">
              <a:solidFill>
                <a:srgbClr val="72C02C"/>
              </a:solidFill>
            </a:endParaRPr>
          </a:p>
        </p:txBody>
      </p:sp>
      <p:pic>
        <p:nvPicPr>
          <p:cNvPr id="540" name="Google Shape;540;p42"/>
          <p:cNvPicPr preferRelativeResize="0"/>
          <p:nvPr/>
        </p:nvPicPr>
        <p:blipFill rotWithShape="1">
          <a:blip r:embed="rId4">
            <a:alphaModFix/>
          </a:blip>
          <a:srcRect b="16093" l="0" r="0" t="0"/>
          <a:stretch/>
        </p:blipFill>
        <p:spPr>
          <a:xfrm>
            <a:off x="4572000" y="950775"/>
            <a:ext cx="4571998" cy="25912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41" name="Google Shape;541;p42"/>
          <p:cNvPicPr preferRelativeResize="0"/>
          <p:nvPr/>
        </p:nvPicPr>
        <p:blipFill rotWithShape="1">
          <a:blip r:embed="rId5">
            <a:alphaModFix/>
          </a:blip>
          <a:srcRect b="16233" l="0" r="0" t="0"/>
          <a:stretch/>
        </p:blipFill>
        <p:spPr>
          <a:xfrm>
            <a:off x="4572000" y="950775"/>
            <a:ext cx="4571999" cy="25912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Validation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4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2" name="Google Shape;55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66827" y="0"/>
            <a:ext cx="1074237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44"/>
          <p:cNvSpPr txBox="1"/>
          <p:nvPr/>
        </p:nvSpPr>
        <p:spPr>
          <a:xfrm>
            <a:off x="1953975" y="2571750"/>
            <a:ext cx="24630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</a:t>
            </a: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= </a:t>
            </a:r>
            <a:r>
              <a:rPr lang="en-GB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230 survey responses</a:t>
            </a:r>
            <a:endParaRPr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54" name="Google Shape;554;p44"/>
          <p:cNvSpPr txBox="1"/>
          <p:nvPr>
            <p:ph idx="4294967295" type="title"/>
          </p:nvPr>
        </p:nvSpPr>
        <p:spPr>
          <a:xfrm>
            <a:off x="2214375" y="2047950"/>
            <a:ext cx="19422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A/B Testing </a:t>
            </a:r>
            <a:endParaRPr sz="2400">
              <a:solidFill>
                <a:srgbClr val="72C02C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5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45"/>
          <p:cNvSpPr/>
          <p:nvPr/>
        </p:nvSpPr>
        <p:spPr>
          <a:xfrm>
            <a:off x="183925" y="140150"/>
            <a:ext cx="516900" cy="4731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1" name="Google Shape;561;p45"/>
          <p:cNvPicPr preferRelativeResize="0"/>
          <p:nvPr/>
        </p:nvPicPr>
        <p:blipFill rotWithShape="1">
          <a:blip r:embed="rId3">
            <a:alphaModFix/>
          </a:blip>
          <a:srcRect b="465" l="0" r="0" t="465"/>
          <a:stretch/>
        </p:blipFill>
        <p:spPr>
          <a:xfrm>
            <a:off x="907575" y="38100"/>
            <a:ext cx="7328857" cy="506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050" y="1404250"/>
            <a:ext cx="4270825" cy="70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0550" y="1404250"/>
            <a:ext cx="4833450" cy="163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6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46"/>
          <p:cNvSpPr/>
          <p:nvPr/>
        </p:nvSpPr>
        <p:spPr>
          <a:xfrm>
            <a:off x="183925" y="140150"/>
            <a:ext cx="516900" cy="4731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0" name="Google Shape;570;p46"/>
          <p:cNvPicPr preferRelativeResize="0"/>
          <p:nvPr/>
        </p:nvPicPr>
        <p:blipFill rotWithShape="1">
          <a:blip r:embed="rId3">
            <a:alphaModFix/>
          </a:blip>
          <a:srcRect b="465" l="0" r="0" t="465"/>
          <a:stretch/>
        </p:blipFill>
        <p:spPr>
          <a:xfrm>
            <a:off x="907575" y="38100"/>
            <a:ext cx="7328857" cy="5067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125" y="1410313"/>
            <a:ext cx="3728325" cy="167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468825"/>
            <a:ext cx="4046576" cy="15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Recommendations</a:t>
            </a:r>
            <a:endParaRPr/>
          </a:p>
        </p:txBody>
      </p:sp>
      <p:sp>
        <p:nvSpPr>
          <p:cNvPr id="578" name="Google Shape;578;p4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Add RRID to collections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○"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Shopping cart style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Save and download without logging in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Search bar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○"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Sticky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9" name="Google Shape;579;p47"/>
          <p:cNvPicPr preferRelativeResize="0"/>
          <p:nvPr/>
        </p:nvPicPr>
        <p:blipFill rotWithShape="1">
          <a:blip r:embed="rId3">
            <a:alphaModFix/>
          </a:blip>
          <a:srcRect b="14251" l="0" r="0" t="0"/>
          <a:stretch/>
        </p:blipFill>
        <p:spPr>
          <a:xfrm>
            <a:off x="5167525" y="2657125"/>
            <a:ext cx="3976474" cy="248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4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Goals</a:t>
            </a:r>
            <a:endParaRPr/>
          </a:p>
        </p:txBody>
      </p:sp>
      <p:sp>
        <p:nvSpPr>
          <p:cNvPr id="440" name="Google Shape;440;p34"/>
          <p:cNvSpPr txBox="1"/>
          <p:nvPr>
            <p:ph idx="1" type="body"/>
          </p:nvPr>
        </p:nvSpPr>
        <p:spPr>
          <a:xfrm>
            <a:off x="1297500" y="1173412"/>
            <a:ext cx="7521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alibri"/>
                <a:ea typeface="Calibri"/>
                <a:cs typeface="Calibri"/>
                <a:sym typeface="Calibri"/>
              </a:rPr>
              <a:t>Understand the process that biologists go through to find resources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Improve</a:t>
            </a: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accessibility to specific and niche information</a:t>
            </a: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Streamlining user flow to increase efficiency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34"/>
          <p:cNvSpPr/>
          <p:nvPr/>
        </p:nvSpPr>
        <p:spPr>
          <a:xfrm>
            <a:off x="4585350" y="1733788"/>
            <a:ext cx="945900" cy="945900"/>
          </a:xfrm>
          <a:prstGeom prst="mathPlus">
            <a:avLst>
              <a:gd fmla="val 8325" name="adj1"/>
            </a:avLst>
          </a:prstGeom>
          <a:solidFill>
            <a:srgbClr val="72C0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4"/>
          <p:cNvSpPr/>
          <p:nvPr/>
        </p:nvSpPr>
        <p:spPr>
          <a:xfrm>
            <a:off x="4585350" y="3366750"/>
            <a:ext cx="945900" cy="945900"/>
          </a:xfrm>
          <a:prstGeom prst="mathPlus">
            <a:avLst>
              <a:gd fmla="val 8325" name="adj1"/>
            </a:avLst>
          </a:prstGeom>
          <a:solidFill>
            <a:srgbClr val="72C0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4"/>
          <p:cNvSpPr/>
          <p:nvPr/>
        </p:nvSpPr>
        <p:spPr>
          <a:xfrm>
            <a:off x="2417550" y="2813150"/>
            <a:ext cx="5281500" cy="354600"/>
          </a:xfrm>
          <a:prstGeom prst="rect">
            <a:avLst/>
          </a:prstGeom>
          <a:noFill/>
          <a:ln cap="flat" cmpd="sng" w="19050">
            <a:solidFill>
              <a:srgbClr val="72C0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34"/>
          <p:cNvSpPr/>
          <p:nvPr/>
        </p:nvSpPr>
        <p:spPr>
          <a:xfrm>
            <a:off x="1891850" y="1245725"/>
            <a:ext cx="6350100" cy="354600"/>
          </a:xfrm>
          <a:prstGeom prst="rect">
            <a:avLst/>
          </a:prstGeom>
          <a:noFill/>
          <a:ln cap="flat" cmpd="sng" w="19050">
            <a:solidFill>
              <a:srgbClr val="72C0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4"/>
          <p:cNvSpPr/>
          <p:nvPr/>
        </p:nvSpPr>
        <p:spPr>
          <a:xfrm>
            <a:off x="2944350" y="4370550"/>
            <a:ext cx="4227900" cy="354600"/>
          </a:xfrm>
          <a:prstGeom prst="rect">
            <a:avLst/>
          </a:prstGeom>
          <a:noFill/>
          <a:ln cap="flat" cmpd="sng" w="19050">
            <a:solidFill>
              <a:srgbClr val="72C0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Methods</a:t>
            </a:r>
            <a:endParaRPr/>
          </a:p>
        </p:txBody>
      </p:sp>
      <p:sp>
        <p:nvSpPr>
          <p:cNvPr id="451" name="Google Shape;451;p35"/>
          <p:cNvSpPr/>
          <p:nvPr/>
        </p:nvSpPr>
        <p:spPr>
          <a:xfrm>
            <a:off x="1350075" y="1027441"/>
            <a:ext cx="616500" cy="616500"/>
          </a:xfrm>
          <a:prstGeom prst="ellipse">
            <a:avLst/>
          </a:prstGeom>
          <a:solidFill>
            <a:srgbClr val="72C02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EFEFEF"/>
                </a:solidFill>
              </a:rPr>
              <a:t>1</a:t>
            </a:r>
            <a:endParaRPr sz="3000">
              <a:solidFill>
                <a:srgbClr val="EFEFEF"/>
              </a:solidFill>
            </a:endParaRPr>
          </a:p>
        </p:txBody>
      </p:sp>
      <p:sp>
        <p:nvSpPr>
          <p:cNvPr id="452" name="Google Shape;452;p35"/>
          <p:cNvSpPr/>
          <p:nvPr/>
        </p:nvSpPr>
        <p:spPr>
          <a:xfrm>
            <a:off x="1350075" y="2077344"/>
            <a:ext cx="616500" cy="616500"/>
          </a:xfrm>
          <a:prstGeom prst="ellipse">
            <a:avLst/>
          </a:prstGeom>
          <a:solidFill>
            <a:srgbClr val="72C02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EFEFEF"/>
                </a:solidFill>
              </a:rPr>
              <a:t>2</a:t>
            </a:r>
            <a:endParaRPr sz="3000">
              <a:solidFill>
                <a:srgbClr val="EFEFEF"/>
              </a:solidFill>
            </a:endParaRPr>
          </a:p>
        </p:txBody>
      </p:sp>
      <p:sp>
        <p:nvSpPr>
          <p:cNvPr id="453" name="Google Shape;453;p35"/>
          <p:cNvSpPr/>
          <p:nvPr/>
        </p:nvSpPr>
        <p:spPr>
          <a:xfrm>
            <a:off x="1350075" y="3127248"/>
            <a:ext cx="616500" cy="616500"/>
          </a:xfrm>
          <a:prstGeom prst="ellipse">
            <a:avLst/>
          </a:prstGeom>
          <a:solidFill>
            <a:srgbClr val="72C02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EFEFEF"/>
                </a:solidFill>
              </a:rPr>
              <a:t>3</a:t>
            </a:r>
            <a:endParaRPr sz="3000">
              <a:solidFill>
                <a:srgbClr val="EFEFEF"/>
              </a:solidFill>
            </a:endParaRPr>
          </a:p>
        </p:txBody>
      </p:sp>
      <p:sp>
        <p:nvSpPr>
          <p:cNvPr id="454" name="Google Shape;454;p35"/>
          <p:cNvSpPr txBox="1"/>
          <p:nvPr/>
        </p:nvSpPr>
        <p:spPr>
          <a:xfrm>
            <a:off x="2151425" y="1077025"/>
            <a:ext cx="45183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Competitive Analysis (Research)</a:t>
            </a:r>
            <a:endParaRPr sz="24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5" name="Google Shape;455;p35"/>
          <p:cNvSpPr txBox="1"/>
          <p:nvPr/>
        </p:nvSpPr>
        <p:spPr>
          <a:xfrm>
            <a:off x="2151425" y="2114525"/>
            <a:ext cx="45183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Heuristic Evaluation (Research)</a:t>
            </a:r>
            <a:endParaRPr sz="24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6" name="Google Shape;456;p35"/>
          <p:cNvSpPr txBox="1"/>
          <p:nvPr/>
        </p:nvSpPr>
        <p:spPr>
          <a:xfrm>
            <a:off x="2151425" y="3152025"/>
            <a:ext cx="36171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Usability Testing (Design)</a:t>
            </a:r>
            <a:endParaRPr sz="24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7" name="Google Shape;457;p35"/>
          <p:cNvSpPr/>
          <p:nvPr/>
        </p:nvSpPr>
        <p:spPr>
          <a:xfrm>
            <a:off x="1350075" y="4177148"/>
            <a:ext cx="616500" cy="616500"/>
          </a:xfrm>
          <a:prstGeom prst="ellipse">
            <a:avLst/>
          </a:prstGeom>
          <a:solidFill>
            <a:srgbClr val="72C02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EFEFEF"/>
                </a:solidFill>
              </a:rPr>
              <a:t>4</a:t>
            </a:r>
            <a:endParaRPr sz="3000">
              <a:solidFill>
                <a:srgbClr val="EFEFEF"/>
              </a:solidFill>
            </a:endParaRPr>
          </a:p>
        </p:txBody>
      </p:sp>
      <p:sp>
        <p:nvSpPr>
          <p:cNvPr id="458" name="Google Shape;458;p35"/>
          <p:cNvSpPr txBox="1"/>
          <p:nvPr/>
        </p:nvSpPr>
        <p:spPr>
          <a:xfrm>
            <a:off x="2151425" y="4201950"/>
            <a:ext cx="36171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A/B Testing (Validation)</a:t>
            </a:r>
            <a:endParaRPr sz="24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Research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7"/>
          <p:cNvSpPr txBox="1"/>
          <p:nvPr>
            <p:ph type="title"/>
          </p:nvPr>
        </p:nvSpPr>
        <p:spPr>
          <a:xfrm>
            <a:off x="1297500" y="393750"/>
            <a:ext cx="3403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Competitive Analysis</a:t>
            </a:r>
            <a:endParaRPr/>
          </a:p>
        </p:txBody>
      </p:sp>
      <p:sp>
        <p:nvSpPr>
          <p:cNvPr id="469" name="Google Shape;469;p3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Direct and indirect competitors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Similar design approach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User flow - not as smooth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0" name="Google Shape;470;p3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Nielsen’s 10 Usability Heuristics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Incongruences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Information overload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Accessibility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Page inconsistency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1" name="Google Shape;471;p37"/>
          <p:cNvSpPr txBox="1"/>
          <p:nvPr>
            <p:ph type="title"/>
          </p:nvPr>
        </p:nvSpPr>
        <p:spPr>
          <a:xfrm>
            <a:off x="4933225" y="393750"/>
            <a:ext cx="3403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Heuristic Evaluation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8"/>
          <p:cNvSpPr txBox="1"/>
          <p:nvPr>
            <p:ph type="title"/>
          </p:nvPr>
        </p:nvSpPr>
        <p:spPr>
          <a:xfrm>
            <a:off x="1297500" y="941100"/>
            <a:ext cx="5609700" cy="7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72C02C"/>
                </a:solidFill>
              </a:rPr>
              <a:t>Anna Mitchell</a:t>
            </a:r>
            <a:endParaRPr sz="1800">
              <a:solidFill>
                <a:srgbClr val="72C02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72C02C"/>
                </a:solidFill>
              </a:rPr>
              <a:t>Biology grad student submitting research articles to publications</a:t>
            </a:r>
            <a:endParaRPr sz="1200">
              <a:solidFill>
                <a:srgbClr val="72C02C"/>
              </a:solidFill>
            </a:endParaRPr>
          </a:p>
        </p:txBody>
      </p:sp>
      <p:sp>
        <p:nvSpPr>
          <p:cNvPr id="477" name="Google Shape;477;p38"/>
          <p:cNvSpPr txBox="1"/>
          <p:nvPr>
            <p:ph idx="1" type="body"/>
          </p:nvPr>
        </p:nvSpPr>
        <p:spPr>
          <a:xfrm>
            <a:off x="1297500" y="1699795"/>
            <a:ext cx="5609700" cy="7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Goal: Search &amp; add resources to research articles in a timely manner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78" name="Google Shape;478;p38"/>
          <p:cNvSpPr txBox="1"/>
          <p:nvPr/>
        </p:nvSpPr>
        <p:spPr>
          <a:xfrm>
            <a:off x="1440775" y="3910450"/>
            <a:ext cx="2084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Desire to Improve Research Reproducibility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9" name="Google Shape;479;p38"/>
          <p:cNvSpPr/>
          <p:nvPr/>
        </p:nvSpPr>
        <p:spPr>
          <a:xfrm>
            <a:off x="3735675" y="30467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8"/>
          <p:cNvSpPr txBox="1"/>
          <p:nvPr/>
        </p:nvSpPr>
        <p:spPr>
          <a:xfrm>
            <a:off x="3651888" y="4391650"/>
            <a:ext cx="2084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Major Time Budget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1" name="Google Shape;481;p38"/>
          <p:cNvSpPr/>
          <p:nvPr/>
        </p:nvSpPr>
        <p:spPr>
          <a:xfrm>
            <a:off x="3838958" y="2681639"/>
            <a:ext cx="1710000" cy="17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38"/>
          <p:cNvSpPr/>
          <p:nvPr/>
        </p:nvSpPr>
        <p:spPr>
          <a:xfrm>
            <a:off x="3883950" y="2726650"/>
            <a:ext cx="1620000" cy="16200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8"/>
          <p:cNvSpPr/>
          <p:nvPr/>
        </p:nvSpPr>
        <p:spPr>
          <a:xfrm>
            <a:off x="4027950" y="2905865"/>
            <a:ext cx="1332000" cy="1332000"/>
          </a:xfrm>
          <a:prstGeom prst="pie">
            <a:avLst>
              <a:gd fmla="val 19410436" name="adj1"/>
              <a:gd fmla="val 16200000" name="adj2"/>
            </a:avLst>
          </a:prstGeom>
          <a:solidFill>
            <a:srgbClr val="72C0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8"/>
          <p:cNvSpPr/>
          <p:nvPr/>
        </p:nvSpPr>
        <p:spPr>
          <a:xfrm>
            <a:off x="4243947" y="3132925"/>
            <a:ext cx="900000" cy="900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8"/>
          <p:cNvSpPr txBox="1"/>
          <p:nvPr/>
        </p:nvSpPr>
        <p:spPr>
          <a:xfrm>
            <a:off x="6251375" y="3910450"/>
            <a:ext cx="11652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Tech Savvy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6" name="Google Shape;486;p38"/>
          <p:cNvPicPr preferRelativeResize="0"/>
          <p:nvPr/>
        </p:nvPicPr>
        <p:blipFill rotWithShape="1">
          <a:blip r:embed="rId3">
            <a:alphaModFix/>
          </a:blip>
          <a:srcRect b="0" l="7755" r="7763" t="0"/>
          <a:stretch/>
        </p:blipFill>
        <p:spPr>
          <a:xfrm flipH="1">
            <a:off x="7059600" y="152400"/>
            <a:ext cx="1932000" cy="1523308"/>
          </a:xfrm>
          <a:prstGeom prst="rect">
            <a:avLst/>
          </a:prstGeom>
          <a:noFill/>
          <a:ln cap="flat" cmpd="sng" w="38100">
            <a:solidFill>
              <a:srgbClr val="6AA84F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487" name="Google Shape;487;p38"/>
          <p:cNvSpPr txBox="1"/>
          <p:nvPr/>
        </p:nvSpPr>
        <p:spPr>
          <a:xfrm>
            <a:off x="4280552" y="3364817"/>
            <a:ext cx="8268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8" name="Google Shape;488;p38"/>
          <p:cNvSpPr/>
          <p:nvPr/>
        </p:nvSpPr>
        <p:spPr>
          <a:xfrm>
            <a:off x="1634233" y="2068626"/>
            <a:ext cx="1710000" cy="17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8"/>
          <p:cNvSpPr/>
          <p:nvPr/>
        </p:nvSpPr>
        <p:spPr>
          <a:xfrm>
            <a:off x="1683500" y="2119213"/>
            <a:ext cx="1620000" cy="16200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38"/>
          <p:cNvSpPr/>
          <p:nvPr/>
        </p:nvSpPr>
        <p:spPr>
          <a:xfrm>
            <a:off x="1863500" y="2299213"/>
            <a:ext cx="1260000" cy="1260000"/>
          </a:xfrm>
          <a:prstGeom prst="pie">
            <a:avLst>
              <a:gd fmla="val 23597" name="adj1"/>
              <a:gd fmla="val 16200000" name="adj2"/>
            </a:avLst>
          </a:prstGeom>
          <a:solidFill>
            <a:srgbClr val="72C0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38"/>
          <p:cNvSpPr/>
          <p:nvPr/>
        </p:nvSpPr>
        <p:spPr>
          <a:xfrm>
            <a:off x="2032822" y="2479225"/>
            <a:ext cx="900000" cy="900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38"/>
          <p:cNvSpPr/>
          <p:nvPr/>
        </p:nvSpPr>
        <p:spPr>
          <a:xfrm>
            <a:off x="5974708" y="2074226"/>
            <a:ext cx="1710000" cy="171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38"/>
          <p:cNvSpPr/>
          <p:nvPr/>
        </p:nvSpPr>
        <p:spPr>
          <a:xfrm>
            <a:off x="6023975" y="2034827"/>
            <a:ext cx="1620000" cy="17100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8"/>
          <p:cNvSpPr/>
          <p:nvPr/>
        </p:nvSpPr>
        <p:spPr>
          <a:xfrm>
            <a:off x="6131450" y="2235451"/>
            <a:ext cx="1332600" cy="1332000"/>
          </a:xfrm>
          <a:prstGeom prst="pie">
            <a:avLst>
              <a:gd fmla="val 11654933" name="adj1"/>
              <a:gd fmla="val 16200000" name="adj2"/>
            </a:avLst>
          </a:prstGeom>
          <a:solidFill>
            <a:srgbClr val="72C0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38"/>
          <p:cNvSpPr/>
          <p:nvPr/>
        </p:nvSpPr>
        <p:spPr>
          <a:xfrm>
            <a:off x="6347751" y="2450088"/>
            <a:ext cx="900000" cy="900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8"/>
          <p:cNvSpPr txBox="1"/>
          <p:nvPr/>
        </p:nvSpPr>
        <p:spPr>
          <a:xfrm>
            <a:off x="6384352" y="2667755"/>
            <a:ext cx="8268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3%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7" name="Google Shape;497;p38"/>
          <p:cNvSpPr txBox="1"/>
          <p:nvPr/>
        </p:nvSpPr>
        <p:spPr>
          <a:xfrm>
            <a:off x="2099627" y="2662155"/>
            <a:ext cx="8268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8" name="Google Shape;498;p38"/>
          <p:cNvSpPr txBox="1"/>
          <p:nvPr>
            <p:ph type="title"/>
          </p:nvPr>
        </p:nvSpPr>
        <p:spPr>
          <a:xfrm>
            <a:off x="1297500" y="393750"/>
            <a:ext cx="70389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UX Requirements</a:t>
            </a:r>
            <a:endParaRPr/>
          </a:p>
        </p:txBody>
      </p:sp>
      <p:sp>
        <p:nvSpPr>
          <p:cNvPr id="504" name="Google Shape;504;p39"/>
          <p:cNvSpPr txBox="1"/>
          <p:nvPr>
            <p:ph idx="1" type="body"/>
          </p:nvPr>
        </p:nvSpPr>
        <p:spPr>
          <a:xfrm>
            <a:off x="919175" y="1778100"/>
            <a:ext cx="7610100" cy="21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Reduce information overload</a:t>
            </a: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to make 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search results page more accessible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Re-categorize Community Resources to 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provide search results in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fewer step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Clear up affordance when adding RRID to collections &amp; 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make the feature accessible for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users that cannot login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5" name="Google Shape;505;p39"/>
          <p:cNvSpPr/>
          <p:nvPr/>
        </p:nvSpPr>
        <p:spPr>
          <a:xfrm>
            <a:off x="492813" y="2931625"/>
            <a:ext cx="360000" cy="360000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6" name="Google Shape;506;p39"/>
          <p:cNvGrpSpPr/>
          <p:nvPr/>
        </p:nvGrpSpPr>
        <p:grpSpPr>
          <a:xfrm>
            <a:off x="426496" y="2689499"/>
            <a:ext cx="492670" cy="581262"/>
            <a:chOff x="5715150" y="3031250"/>
            <a:chExt cx="931500" cy="1019400"/>
          </a:xfrm>
        </p:grpSpPr>
        <p:cxnSp>
          <p:nvCxnSpPr>
            <p:cNvPr id="507" name="Google Shape;507;p39"/>
            <p:cNvCxnSpPr/>
            <p:nvPr/>
          </p:nvCxnSpPr>
          <p:spPr>
            <a:xfrm>
              <a:off x="5715150" y="3489050"/>
              <a:ext cx="391500" cy="527100"/>
            </a:xfrm>
            <a:prstGeom prst="straightConnector1">
              <a:avLst/>
            </a:prstGeom>
            <a:noFill/>
            <a:ln cap="flat" cmpd="sng" w="76200">
              <a:solidFill>
                <a:srgbClr val="72C02C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8" name="Google Shape;508;p39"/>
            <p:cNvCxnSpPr/>
            <p:nvPr/>
          </p:nvCxnSpPr>
          <p:spPr>
            <a:xfrm flipH="1">
              <a:off x="6050250" y="3031250"/>
              <a:ext cx="596400" cy="1019400"/>
            </a:xfrm>
            <a:prstGeom prst="straightConnector1">
              <a:avLst/>
            </a:prstGeom>
            <a:noFill/>
            <a:ln cap="flat" cmpd="sng" w="76200">
              <a:solidFill>
                <a:srgbClr val="72C02C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09" name="Google Shape;509;p39"/>
          <p:cNvSpPr/>
          <p:nvPr/>
        </p:nvSpPr>
        <p:spPr>
          <a:xfrm>
            <a:off x="492825" y="3925813"/>
            <a:ext cx="360000" cy="360000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0" name="Google Shape;510;p39"/>
          <p:cNvGrpSpPr/>
          <p:nvPr/>
        </p:nvGrpSpPr>
        <p:grpSpPr>
          <a:xfrm>
            <a:off x="426509" y="3683687"/>
            <a:ext cx="492670" cy="581262"/>
            <a:chOff x="5715150" y="3031250"/>
            <a:chExt cx="931500" cy="1019400"/>
          </a:xfrm>
        </p:grpSpPr>
        <p:cxnSp>
          <p:nvCxnSpPr>
            <p:cNvPr id="511" name="Google Shape;511;p39"/>
            <p:cNvCxnSpPr/>
            <p:nvPr/>
          </p:nvCxnSpPr>
          <p:spPr>
            <a:xfrm>
              <a:off x="5715150" y="3489050"/>
              <a:ext cx="391500" cy="527100"/>
            </a:xfrm>
            <a:prstGeom prst="straightConnector1">
              <a:avLst/>
            </a:prstGeom>
            <a:noFill/>
            <a:ln cap="flat" cmpd="sng" w="76200">
              <a:solidFill>
                <a:srgbClr val="72C02C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2" name="Google Shape;512;p39"/>
            <p:cNvCxnSpPr/>
            <p:nvPr/>
          </p:nvCxnSpPr>
          <p:spPr>
            <a:xfrm flipH="1">
              <a:off x="6050250" y="3031250"/>
              <a:ext cx="596400" cy="1019400"/>
            </a:xfrm>
            <a:prstGeom prst="straightConnector1">
              <a:avLst/>
            </a:prstGeom>
            <a:noFill/>
            <a:ln cap="flat" cmpd="sng" w="76200">
              <a:solidFill>
                <a:srgbClr val="72C02C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3" name="Google Shape;513;p39"/>
          <p:cNvSpPr/>
          <p:nvPr/>
        </p:nvSpPr>
        <p:spPr>
          <a:xfrm>
            <a:off x="492825" y="1916563"/>
            <a:ext cx="360000" cy="360000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4" name="Google Shape;514;p39"/>
          <p:cNvGrpSpPr/>
          <p:nvPr/>
        </p:nvGrpSpPr>
        <p:grpSpPr>
          <a:xfrm>
            <a:off x="426509" y="1674437"/>
            <a:ext cx="492670" cy="581262"/>
            <a:chOff x="5715150" y="3031250"/>
            <a:chExt cx="931500" cy="1019400"/>
          </a:xfrm>
        </p:grpSpPr>
        <p:cxnSp>
          <p:nvCxnSpPr>
            <p:cNvPr id="515" name="Google Shape;515;p39"/>
            <p:cNvCxnSpPr/>
            <p:nvPr/>
          </p:nvCxnSpPr>
          <p:spPr>
            <a:xfrm>
              <a:off x="5715150" y="3489050"/>
              <a:ext cx="391500" cy="527100"/>
            </a:xfrm>
            <a:prstGeom prst="straightConnector1">
              <a:avLst/>
            </a:prstGeom>
            <a:noFill/>
            <a:ln cap="flat" cmpd="sng" w="76200">
              <a:solidFill>
                <a:srgbClr val="72C02C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6" name="Google Shape;516;p39"/>
            <p:cNvCxnSpPr/>
            <p:nvPr/>
          </p:nvCxnSpPr>
          <p:spPr>
            <a:xfrm flipH="1">
              <a:off x="6050250" y="3031250"/>
              <a:ext cx="596400" cy="1019400"/>
            </a:xfrm>
            <a:prstGeom prst="straightConnector1">
              <a:avLst/>
            </a:prstGeom>
            <a:noFill/>
            <a:ln cap="flat" cmpd="sng" w="76200">
              <a:solidFill>
                <a:srgbClr val="72C02C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0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1"/>
          <p:cNvSpPr txBox="1"/>
          <p:nvPr>
            <p:ph idx="2" type="title"/>
          </p:nvPr>
        </p:nvSpPr>
        <p:spPr>
          <a:xfrm>
            <a:off x="735075" y="1273765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Before</a:t>
            </a:r>
            <a:endParaRPr sz="1800"/>
          </a:p>
        </p:txBody>
      </p:sp>
      <p:pic>
        <p:nvPicPr>
          <p:cNvPr id="527" name="Google Shape;527;p41"/>
          <p:cNvPicPr preferRelativeResize="0"/>
          <p:nvPr/>
        </p:nvPicPr>
        <p:blipFill rotWithShape="1">
          <a:blip r:embed="rId3">
            <a:alphaModFix/>
          </a:blip>
          <a:srcRect b="17690" l="0" r="0" t="7699"/>
          <a:stretch/>
        </p:blipFill>
        <p:spPr>
          <a:xfrm>
            <a:off x="4572000" y="1021788"/>
            <a:ext cx="4572000" cy="24874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28" name="Google Shape;528;p41"/>
          <p:cNvPicPr preferRelativeResize="0"/>
          <p:nvPr/>
        </p:nvPicPr>
        <p:blipFill rotWithShape="1">
          <a:blip r:embed="rId4">
            <a:alphaModFix/>
          </a:blip>
          <a:srcRect b="15810" l="0" r="0" t="0"/>
          <a:stretch/>
        </p:blipFill>
        <p:spPr>
          <a:xfrm>
            <a:off x="0" y="1784675"/>
            <a:ext cx="4572002" cy="24874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29" name="Google Shape;529;p41"/>
          <p:cNvSpPr txBox="1"/>
          <p:nvPr>
            <p:ph idx="2" type="title"/>
          </p:nvPr>
        </p:nvSpPr>
        <p:spPr>
          <a:xfrm>
            <a:off x="6484950" y="510900"/>
            <a:ext cx="7461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</a:rPr>
              <a:t>After</a:t>
            </a:r>
            <a:r>
              <a:rPr lang="en-GB" sz="1800"/>
              <a:t> </a:t>
            </a:r>
            <a:endParaRPr sz="1800"/>
          </a:p>
        </p:txBody>
      </p:sp>
      <p:sp>
        <p:nvSpPr>
          <p:cNvPr id="530" name="Google Shape;530;p41"/>
          <p:cNvSpPr txBox="1"/>
          <p:nvPr>
            <p:ph idx="2" type="title"/>
          </p:nvPr>
        </p:nvSpPr>
        <p:spPr>
          <a:xfrm>
            <a:off x="0" y="0"/>
            <a:ext cx="42168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RRID Portal </a:t>
            </a:r>
            <a:r>
              <a:rPr lang="en-GB" sz="2400">
                <a:solidFill>
                  <a:srgbClr val="72C02C"/>
                </a:solidFill>
              </a:rPr>
              <a:t>Home Page</a:t>
            </a:r>
            <a:endParaRPr sz="2400">
              <a:solidFill>
                <a:srgbClr val="72C02C"/>
              </a:solidFill>
            </a:endParaRPr>
          </a:p>
        </p:txBody>
      </p:sp>
      <p:pic>
        <p:nvPicPr>
          <p:cNvPr id="531" name="Google Shape;53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4862" y="1333838"/>
            <a:ext cx="4526280" cy="1129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